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73" r:id="rId2"/>
    <p:sldId id="274" r:id="rId3"/>
    <p:sldId id="293" r:id="rId4"/>
    <p:sldId id="275" r:id="rId5"/>
    <p:sldId id="299" r:id="rId6"/>
    <p:sldId id="295" r:id="rId7"/>
    <p:sldId id="296" r:id="rId8"/>
    <p:sldId id="297" r:id="rId9"/>
    <p:sldId id="285" r:id="rId10"/>
    <p:sldId id="300" r:id="rId11"/>
    <p:sldId id="283" r:id="rId12"/>
    <p:sldId id="288" r:id="rId13"/>
    <p:sldId id="289" r:id="rId14"/>
    <p:sldId id="290" r:id="rId15"/>
    <p:sldId id="291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4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473" autoAdjust="0"/>
  </p:normalViewPr>
  <p:slideViewPr>
    <p:cSldViewPr>
      <p:cViewPr varScale="1">
        <p:scale>
          <a:sx n="67" d="100"/>
          <a:sy n="67" d="100"/>
        </p:scale>
        <p:origin x="147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62731F-DCFA-4F50-A5DB-CFCE2F46E496}" type="datetimeFigureOut">
              <a:rPr lang="en-IN" smtClean="0"/>
              <a:pPr/>
              <a:t>20-Dec-21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007FF-E333-4213-B0C6-BAEC6AE4834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92950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007FF-E333-4213-B0C6-BAEC6AE48345}" type="slidenum">
              <a:rPr lang="en-IN" smtClean="0"/>
              <a:pPr/>
              <a:t>2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4BAD0-8ABF-4F34-A99A-7565F5622D4B}" type="datetimeFigureOut">
              <a:rPr lang="en-US" smtClean="0"/>
              <a:pPr/>
              <a:t>12/20/2021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15A12-016E-411D-9948-D3BFC3CEE77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4BAD0-8ABF-4F34-A99A-7565F5622D4B}" type="datetimeFigureOut">
              <a:rPr lang="en-US" smtClean="0"/>
              <a:pPr/>
              <a:t>12/20/2021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15A12-016E-411D-9948-D3BFC3CEE77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4BAD0-8ABF-4F34-A99A-7565F5622D4B}" type="datetimeFigureOut">
              <a:rPr lang="en-US" smtClean="0"/>
              <a:pPr/>
              <a:t>12/20/2021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15A12-016E-411D-9948-D3BFC3CEE77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4BAD0-8ABF-4F34-A99A-7565F5622D4B}" type="datetimeFigureOut">
              <a:rPr lang="en-US" smtClean="0"/>
              <a:pPr/>
              <a:t>12/20/2021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15A12-016E-411D-9948-D3BFC3CEE77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4BAD0-8ABF-4F34-A99A-7565F5622D4B}" type="datetimeFigureOut">
              <a:rPr lang="en-US" smtClean="0"/>
              <a:pPr/>
              <a:t>12/20/2021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15A12-016E-411D-9948-D3BFC3CEE77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4BAD0-8ABF-4F34-A99A-7565F5622D4B}" type="datetimeFigureOut">
              <a:rPr lang="en-US" smtClean="0"/>
              <a:pPr/>
              <a:t>12/20/2021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15A12-016E-411D-9948-D3BFC3CEE77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4BAD0-8ABF-4F34-A99A-7565F5622D4B}" type="datetimeFigureOut">
              <a:rPr lang="en-US" smtClean="0"/>
              <a:pPr/>
              <a:t>12/20/2021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15A12-016E-411D-9948-D3BFC3CEE77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4BAD0-8ABF-4F34-A99A-7565F5622D4B}" type="datetimeFigureOut">
              <a:rPr lang="en-US" smtClean="0"/>
              <a:pPr/>
              <a:t>12/20/2021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15A12-016E-411D-9948-D3BFC3CEE77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4BAD0-8ABF-4F34-A99A-7565F5622D4B}" type="datetimeFigureOut">
              <a:rPr lang="en-US" smtClean="0"/>
              <a:pPr/>
              <a:t>12/20/2021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15A12-016E-411D-9948-D3BFC3CEE77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4BAD0-8ABF-4F34-A99A-7565F5622D4B}" type="datetimeFigureOut">
              <a:rPr lang="en-US" smtClean="0"/>
              <a:pPr/>
              <a:t>12/20/2021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15A12-016E-411D-9948-D3BFC3CEE77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4BAD0-8ABF-4F34-A99A-7565F5622D4B}" type="datetimeFigureOut">
              <a:rPr lang="en-US" smtClean="0"/>
              <a:pPr/>
              <a:t>12/20/2021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15A12-016E-411D-9948-D3BFC3CEE77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24BAD0-8ABF-4F34-A99A-7565F5622D4B}" type="datetimeFigureOut">
              <a:rPr lang="en-US" smtClean="0"/>
              <a:pPr/>
              <a:t>12/20/2021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815A12-016E-411D-9948-D3BFC3CEE773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form.html" TargetMode="External"/><Relationship Id="rId7" Type="http://schemas.openxmlformats.org/officeDocument/2006/relationships/image" Target="../media/image4.png"/><Relationship Id="rId12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microsoft.com/office/2007/relationships/hdphoto" Target="../media/hdphoto2.wdp"/><Relationship Id="rId5" Type="http://schemas.openxmlformats.org/officeDocument/2006/relationships/image" Target="../media/image2.png"/><Relationship Id="rId10" Type="http://schemas.openxmlformats.org/officeDocument/2006/relationships/image" Target="../media/image6.png"/><Relationship Id="rId4" Type="http://schemas.openxmlformats.org/officeDocument/2006/relationships/hyperlink" Target="http://jansamvad.jharkhand.gov.in/" TargetMode="External"/><Relationship Id="rId9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1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N" b="1" dirty="0">
              <a:solidFill>
                <a:schemeClr val="bg1">
                  <a:lumMod val="95000"/>
                </a:schemeClr>
              </a:solidFill>
              <a:latin typeface="Kruti Dev 010" pitchFamily="2" charset="0"/>
            </a:endParaRPr>
          </a:p>
          <a:p>
            <a:r>
              <a:rPr lang="en-IN" b="1" dirty="0">
                <a:solidFill>
                  <a:schemeClr val="bg1">
                    <a:lumMod val="95000"/>
                  </a:schemeClr>
                </a:solidFill>
                <a:latin typeface="Kruti Dev 010" pitchFamily="2" charset="0"/>
              </a:rPr>
              <a:t>            </a:t>
            </a:r>
          </a:p>
          <a:p>
            <a:r>
              <a:rPr lang="en-IN" b="1" dirty="0">
                <a:solidFill>
                  <a:schemeClr val="bg1">
                    <a:lumMod val="95000"/>
                  </a:schemeClr>
                </a:solidFill>
                <a:latin typeface="Kruti Dev 010" pitchFamily="2" charset="0"/>
              </a:rPr>
              <a:t>          </a:t>
            </a:r>
          </a:p>
          <a:p>
            <a:r>
              <a:rPr lang="en-IN" sz="3600" b="1" dirty="0">
                <a:solidFill>
                  <a:schemeClr val="bg1">
                    <a:lumMod val="95000"/>
                  </a:schemeClr>
                </a:solidFill>
                <a:latin typeface="Kruti Dev 010" pitchFamily="2" charset="0"/>
              </a:rPr>
              <a:t>         </a:t>
            </a:r>
          </a:p>
          <a:p>
            <a:pPr algn="just"/>
            <a:r>
              <a:rPr lang="en-IN" sz="3900" b="1" dirty="0">
                <a:solidFill>
                  <a:schemeClr val="bg1">
                    <a:lumMod val="95000"/>
                  </a:schemeClr>
                </a:solidFill>
                <a:latin typeface="Kruti Dev 010" pitchFamily="2" charset="0"/>
              </a:rPr>
              <a:t>         </a:t>
            </a:r>
          </a:p>
          <a:p>
            <a:endParaRPr lang="en-IN" b="1" spc="-1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linkClick r:id="rId3" action="ppaction://hlinkfile"/>
            </a:endParaRPr>
          </a:p>
        </p:txBody>
      </p:sp>
      <p:sp>
        <p:nvSpPr>
          <p:cNvPr id="30" name="Content Placeholder 2">
            <a:hlinkClick r:id="rId4"/>
          </p:cNvPr>
          <p:cNvSpPr txBox="1">
            <a:spLocks/>
          </p:cNvSpPr>
          <p:nvPr/>
        </p:nvSpPr>
        <p:spPr>
          <a:xfrm>
            <a:off x="0" y="1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IN" sz="32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Kruti Dev 010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Kruti Dev 010" pitchFamily="2" charset="0"/>
                <a:ea typeface="+mn-ea"/>
                <a:cs typeface="+mn-cs"/>
              </a:rPr>
              <a:t>         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Kruti Dev 010" pitchFamily="2" charset="0"/>
                <a:ea typeface="+mn-ea"/>
                <a:cs typeface="+mn-cs"/>
              </a:rPr>
              <a:t>       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IN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Kruti Dev 010" pitchFamily="2" charset="0"/>
                <a:ea typeface="+mn-ea"/>
                <a:cs typeface="+mn-cs"/>
              </a:rPr>
              <a:t>      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hi-IN" sz="4800" b="1" dirty="0">
                <a:solidFill>
                  <a:schemeClr val="bg1">
                    <a:lumMod val="95000"/>
                  </a:schemeClr>
                </a:solidFill>
                <a:latin typeface="JasmineUPC" pitchFamily="18" charset="-34"/>
                <a:cs typeface="+mj-cs"/>
              </a:rPr>
              <a:t>लोक शिकायत केंद्र, रांची</a:t>
            </a:r>
            <a:r>
              <a:rPr lang="hi-IN" sz="5200" b="1" dirty="0">
                <a:solidFill>
                  <a:schemeClr val="bg1">
                    <a:lumMod val="95000"/>
                  </a:schemeClr>
                </a:solidFill>
                <a:latin typeface="JasmineUPC" pitchFamily="18" charset="-34"/>
                <a:cs typeface="+mj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hi-IN" sz="2900" b="1" dirty="0">
                <a:solidFill>
                  <a:schemeClr val="bg1">
                    <a:lumMod val="95000"/>
                  </a:schemeClr>
                </a:solidFill>
                <a:latin typeface="JasmineUPC" pitchFamily="18" charset="-34"/>
                <a:cs typeface="+mj-cs"/>
              </a:rPr>
              <a:t>के वेब पोर्टल </a:t>
            </a:r>
            <a:r>
              <a:rPr lang="hi-IN" sz="2900" dirty="0">
                <a:solidFill>
                  <a:schemeClr val="bg1">
                    <a:lumMod val="95000"/>
                  </a:schemeClr>
                </a:solidFill>
                <a:latin typeface="JasmineUPC" pitchFamily="18" charset="-34"/>
                <a:cs typeface="+mj-cs"/>
              </a:rPr>
              <a:t>का उद्घाटन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Kruti Dev 010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Kruti Dev 010" pitchFamily="2" charset="0"/>
                <a:ea typeface="+mn-ea"/>
                <a:cs typeface="+mn-cs"/>
              </a:rPr>
              <a:t> 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Kruti Dev 010" pitchFamily="2" charset="0"/>
                <a:ea typeface="+mn-ea"/>
                <a:cs typeface="+mn-cs"/>
              </a:rPr>
              <a:t>ekuuh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Kruti Dev 010" pitchFamily="2" charset="0"/>
                <a:ea typeface="+mn-ea"/>
                <a:cs typeface="+mn-cs"/>
              </a:rPr>
              <a:t>; eq[;ea=h</a:t>
            </a:r>
            <a:r>
              <a:rPr kumimoji="0" lang="hi-IN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Kruti Dev 010" pitchFamily="2" charset="0"/>
                <a:ea typeface="+mn-ea"/>
                <a:cs typeface="+mn-cs"/>
              </a:rPr>
              <a:t>,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Kruti Dev 010" pitchFamily="2" charset="0"/>
                <a:ea typeface="+mn-ea"/>
                <a:cs typeface="+mn-cs"/>
              </a:rPr>
              <a:t> &gt;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Kruti Dev 010" pitchFamily="2" charset="0"/>
                <a:ea typeface="+mn-ea"/>
                <a:cs typeface="+mn-cs"/>
              </a:rPr>
              <a:t>kj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Kruti Dev 010" pitchFamily="2" charset="0"/>
                <a:ea typeface="+mn-ea"/>
                <a:cs typeface="+mn-cs"/>
              </a:rPr>
              <a:t>[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Kruti Dev 010" pitchFamily="2" charset="0"/>
                <a:ea typeface="+mn-ea"/>
                <a:cs typeface="+mn-cs"/>
              </a:rPr>
              <a:t>k.M</a:t>
            </a:r>
            <a:endParaRPr kumimoji="0" lang="en-IN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Kruti Dev 010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i-IN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Kruti Dev 010" pitchFamily="2" charset="0"/>
                <a:ea typeface="+mn-ea"/>
                <a:cs typeface="+mn-cs"/>
              </a:rPr>
              <a:t>श्री हेमंत सोरेन</a:t>
            </a:r>
            <a:endParaRPr kumimoji="0" lang="en-IN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Kruti Dev 010" pitchFamily="2" charset="0"/>
              <a:ea typeface="+mn-ea"/>
              <a:cs typeface="+mn-cs"/>
            </a:endParaRPr>
          </a:p>
          <a:p>
            <a:pPr algn="ctr">
              <a:lnSpc>
                <a:spcPct val="120000"/>
              </a:lnSpc>
              <a:spcBef>
                <a:spcPct val="20000"/>
              </a:spcBef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Kruti Dev 010" pitchFamily="2" charset="0"/>
                <a:ea typeface="+mn-ea"/>
                <a:cs typeface="+mn-cs"/>
              </a:rPr>
              <a:t>ds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Kruti Dev 010" pitchFamily="2" charset="0"/>
                <a:ea typeface="+mn-ea"/>
                <a:cs typeface="+mn-cs"/>
              </a:rPr>
              <a:t>dj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Kruti Dev 010" pitchFamily="2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Kruti Dev 010" pitchFamily="2" charset="0"/>
                <a:ea typeface="+mn-ea"/>
                <a:cs typeface="+mn-cs"/>
              </a:rPr>
              <a:t>deyksa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Kruti Dev 010" pitchFamily="2" charset="0"/>
                <a:ea typeface="+mn-ea"/>
                <a:cs typeface="+mn-cs"/>
              </a:rPr>
              <a:t> }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Kruti Dev 010" pitchFamily="2" charset="0"/>
                <a:ea typeface="+mn-ea"/>
                <a:cs typeface="+mn-cs"/>
              </a:rPr>
              <a:t>kjk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Kruti Dev 010" pitchFamily="2" charset="0"/>
                <a:ea typeface="+mn-ea"/>
                <a:cs typeface="+mn-cs"/>
              </a:rPr>
              <a:t> </a:t>
            </a:r>
            <a:r>
              <a:rPr lang="hi-IN" sz="2800" dirty="0">
                <a:solidFill>
                  <a:schemeClr val="bg1"/>
                </a:solidFill>
                <a:latin typeface="Kruti Dev 010" pitchFamily="2" charset="0"/>
              </a:rPr>
              <a:t>सम्पन। </a:t>
            </a:r>
            <a:endParaRPr kumimoji="0" lang="en-IN" sz="36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Kruti Dev 010" pitchFamily="2" charset="0"/>
              <a:ea typeface="+mn-ea"/>
              <a:cs typeface="+mn-cs"/>
            </a:endParaRPr>
          </a:p>
          <a:p>
            <a:pPr algn="ctr">
              <a:lnSpc>
                <a:spcPct val="120000"/>
              </a:lnSpc>
              <a:spcBef>
                <a:spcPct val="20000"/>
              </a:spcBef>
              <a:defRPr/>
            </a:pPr>
            <a:r>
              <a:rPr kumimoji="0" lang="hi-IN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Kruti Dev 010" pitchFamily="2" charset="0"/>
                <a:ea typeface="+mn-ea"/>
                <a:cs typeface="+mn-cs"/>
              </a:rPr>
              <a:t>29 दिसंबर 2021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Kruti Dev 010" pitchFamily="2" charset="0"/>
              <a:ea typeface="+mn-ea"/>
              <a:cs typeface="+mn-cs"/>
            </a:endParaRPr>
          </a:p>
        </p:txBody>
      </p:sp>
      <p:pic>
        <p:nvPicPr>
          <p:cNvPr id="19" name="Picture 18" descr="msanwa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2261" y="2949677"/>
            <a:ext cx="762165" cy="759383"/>
          </a:xfrm>
          <a:prstGeom prst="rect">
            <a:avLst/>
          </a:prstGeom>
        </p:spPr>
      </p:pic>
      <p:sp>
        <p:nvSpPr>
          <p:cNvPr id="20" name="TextBox 19">
            <a:hlinkClick r:id="rId4"/>
          </p:cNvPr>
          <p:cNvSpPr txBox="1"/>
          <p:nvPr/>
        </p:nvSpPr>
        <p:spPr>
          <a:xfrm>
            <a:off x="2340021" y="7492425"/>
            <a:ext cx="5181600" cy="584775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hi-IN" sz="3200" b="1" dirty="0">
                <a:latin typeface="Kruti Dev 010" pitchFamily="2" charset="0"/>
              </a:rPr>
              <a:t>क्लिक</a:t>
            </a:r>
            <a:endParaRPr lang="en-IN" sz="3200" b="1" dirty="0"/>
          </a:p>
        </p:txBody>
      </p:sp>
      <p:sp>
        <p:nvSpPr>
          <p:cNvPr id="21" name="Rectangle 20"/>
          <p:cNvSpPr/>
          <p:nvPr/>
        </p:nvSpPr>
        <p:spPr>
          <a:xfrm>
            <a:off x="4982786" y="46703"/>
            <a:ext cx="857224" cy="6858000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b="1" dirty="0"/>
          </a:p>
        </p:txBody>
      </p:sp>
      <p:sp>
        <p:nvSpPr>
          <p:cNvPr id="22" name="Rectangle 21"/>
          <p:cNvSpPr/>
          <p:nvPr/>
        </p:nvSpPr>
        <p:spPr>
          <a:xfrm>
            <a:off x="5836607" y="40558"/>
            <a:ext cx="857224" cy="6858000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b="1" dirty="0"/>
          </a:p>
        </p:txBody>
      </p:sp>
      <p:sp>
        <p:nvSpPr>
          <p:cNvPr id="23" name="Rectangle 22"/>
          <p:cNvSpPr/>
          <p:nvPr/>
        </p:nvSpPr>
        <p:spPr>
          <a:xfrm>
            <a:off x="6668655" y="30724"/>
            <a:ext cx="857224" cy="6858000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b="1" dirty="0"/>
          </a:p>
        </p:txBody>
      </p:sp>
      <p:sp>
        <p:nvSpPr>
          <p:cNvPr id="24" name="Rectangle 23"/>
          <p:cNvSpPr/>
          <p:nvPr/>
        </p:nvSpPr>
        <p:spPr>
          <a:xfrm>
            <a:off x="2523267" y="0"/>
            <a:ext cx="857224" cy="6858000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b="1" dirty="0"/>
          </a:p>
        </p:txBody>
      </p:sp>
      <p:sp>
        <p:nvSpPr>
          <p:cNvPr id="25" name="Rectangle 24"/>
          <p:cNvSpPr/>
          <p:nvPr/>
        </p:nvSpPr>
        <p:spPr>
          <a:xfrm>
            <a:off x="7505734" y="30724"/>
            <a:ext cx="857224" cy="6858000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b="1" dirty="0"/>
          </a:p>
        </p:txBody>
      </p:sp>
      <p:sp>
        <p:nvSpPr>
          <p:cNvPr id="26" name="Rectangle 25"/>
          <p:cNvSpPr/>
          <p:nvPr/>
        </p:nvSpPr>
        <p:spPr>
          <a:xfrm>
            <a:off x="8305800" y="-1"/>
            <a:ext cx="857224" cy="6858000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7" name="Rectangle 26"/>
          <p:cNvSpPr/>
          <p:nvPr/>
        </p:nvSpPr>
        <p:spPr>
          <a:xfrm>
            <a:off x="-11356" y="-1"/>
            <a:ext cx="857224" cy="6858000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8" name="Rectangle 27"/>
          <p:cNvSpPr/>
          <p:nvPr/>
        </p:nvSpPr>
        <p:spPr>
          <a:xfrm>
            <a:off x="853281" y="0"/>
            <a:ext cx="857224" cy="6858000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9" name="Rectangle 28"/>
          <p:cNvSpPr/>
          <p:nvPr/>
        </p:nvSpPr>
        <p:spPr>
          <a:xfrm>
            <a:off x="4171976" y="0"/>
            <a:ext cx="857224" cy="6858000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2" name="Picture 3" descr="C:\Users\RAJESH\Desktop\15_11\inaguration\ribbon.png"/>
          <p:cNvPicPr>
            <a:picLocks noChangeAspect="1" noChangeArrowheads="1"/>
          </p:cNvPicPr>
          <p:nvPr/>
        </p:nvPicPr>
        <p:blipFill>
          <a:blip r:embed="rId8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255" y="2594642"/>
            <a:ext cx="4943501" cy="2241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angle 32"/>
          <p:cNvSpPr/>
          <p:nvPr/>
        </p:nvSpPr>
        <p:spPr>
          <a:xfrm>
            <a:off x="1677792" y="-14746"/>
            <a:ext cx="857224" cy="6858000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4" name="Rectangle 33"/>
          <p:cNvSpPr/>
          <p:nvPr/>
        </p:nvSpPr>
        <p:spPr>
          <a:xfrm>
            <a:off x="3351912" y="0"/>
            <a:ext cx="857224" cy="6858000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5" name="Picture 4" descr="C:\Users\RAJESH\Desktop\15_11\inaguration\tumblr_inline_mnbc70722r1qz4rgp.png"/>
          <p:cNvPicPr>
            <a:picLocks noChangeAspect="1" noChangeArrowheads="1"/>
          </p:cNvPicPr>
          <p:nvPr/>
        </p:nvPicPr>
        <p:blipFill>
          <a:blip r:embed="rId10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00" y="2695411"/>
            <a:ext cx="4214777" cy="2241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श्री">
            <a:extLst>
              <a:ext uri="{FF2B5EF4-FFF2-40B4-BE49-F238E27FC236}">
                <a16:creationId xmlns:a16="http://schemas.microsoft.com/office/drawing/2014/main" id="{B790E819-13CA-49A2-BBF5-D9A4C06C157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775" y="547969"/>
            <a:ext cx="1559720" cy="15597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02960465"/>
      </p:ext>
    </p:extLst>
  </p:cSld>
  <p:clrMapOvr>
    <a:masterClrMapping/>
  </p:clrMapOvr>
  <p:transition spd="slow" advTm="3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3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3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3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3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3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3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3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3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3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3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3" grpId="0" animBg="1"/>
      <p:bldP spid="3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Citizen’s Portal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914400"/>
            <a:ext cx="8229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Incoming, Outgoing, Postal, CMO, Governor office &amp; Social Media Grievance Lodging Portal</a:t>
            </a:r>
          </a:p>
        </p:txBody>
      </p:sp>
      <p:pic>
        <p:nvPicPr>
          <p:cNvPr id="10242" name="Picture 2" descr="C:\Users\User\Desktop\Presentation\11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371600"/>
            <a:ext cx="8229600" cy="518159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Grievance Allocation Panel at Jan Samvad</a:t>
            </a:r>
          </a:p>
        </p:txBody>
      </p:sp>
      <p:pic>
        <p:nvPicPr>
          <p:cNvPr id="11266" name="Picture 2" descr="C:\Users\User\Desktop\Presentation\12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990600"/>
            <a:ext cx="8305800" cy="5486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Grievance Allocation Panel-II</a:t>
            </a:r>
          </a:p>
        </p:txBody>
      </p:sp>
      <p:pic>
        <p:nvPicPr>
          <p:cNvPr id="12290" name="Picture 2" descr="C:\Users\User\Desktop\Presentation\13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990600"/>
            <a:ext cx="8458200" cy="548639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Compliance Coordinator Panel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5" name="Picture 3" descr="C:\Users\User\Desktop\Presentation\1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066800"/>
            <a:ext cx="8229600" cy="5410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381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Administration Panel</a:t>
            </a:r>
          </a:p>
        </p:txBody>
      </p:sp>
      <p:pic>
        <p:nvPicPr>
          <p:cNvPr id="14338" name="Picture 2" descr="C:\Users\User\Desktop\Presentation\15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838200"/>
            <a:ext cx="8686800" cy="5791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Welcome to Collectorate (Ranchi) Panel…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User\Desktop\2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1219200"/>
            <a:ext cx="8610600" cy="541019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District Level Grievance Forwarding Panel</a:t>
            </a:r>
          </a:p>
        </p:txBody>
      </p:sp>
      <p:pic>
        <p:nvPicPr>
          <p:cNvPr id="3074" name="Picture 2" descr="C:\Users\User\Desktop\3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914400"/>
            <a:ext cx="8534399" cy="5562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District Level Monitoring Desk</a:t>
            </a:r>
          </a:p>
        </p:txBody>
      </p:sp>
      <p:pic>
        <p:nvPicPr>
          <p:cNvPr id="4098" name="Picture 2" descr="C:\Users\User\Desktop\4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1066800"/>
            <a:ext cx="8458200" cy="5410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District Wise Compliance Summary</a:t>
            </a:r>
          </a:p>
        </p:txBody>
      </p:sp>
      <p:pic>
        <p:nvPicPr>
          <p:cNvPr id="5123" name="Picture 3" descr="C:\Users\User\Desktop\5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371600"/>
            <a:ext cx="8229600" cy="5029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562"/>
            <a:ext cx="8229600" cy="1189038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Process Flow of Grievance &amp; Compliance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/>
          <a:lstStyle/>
          <a:p>
            <a:pPr algn="ctr">
              <a:buNone/>
            </a:pPr>
            <a:r>
              <a:rPr lang="hi-IN" dirty="0"/>
              <a:t>मुख्यमंत्री जन संवाद केंद्र, झारखंड</a:t>
            </a:r>
          </a:p>
          <a:p>
            <a:pPr algn="ctr">
              <a:buNone/>
            </a:pP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rot="5400000">
            <a:off x="4229894" y="1866106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0800000">
            <a:off x="2133600" y="1981200"/>
            <a:ext cx="46482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990600" y="2286000"/>
            <a:ext cx="2667000" cy="6096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District Nodal Officer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648200" y="2286000"/>
            <a:ext cx="3810000" cy="6096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Department Nodal Officer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990600" y="3276600"/>
            <a:ext cx="2667000" cy="838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Arial" pitchFamily="34" charset="0"/>
                <a:cs typeface="Arial" pitchFamily="34" charset="0"/>
              </a:rPr>
              <a:t>District Subordinate (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Eg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.- SDO, CO &amp; BDO)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4648200" y="5334000"/>
            <a:ext cx="3810000" cy="1295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Arial" pitchFamily="34" charset="0"/>
                <a:cs typeface="Arial" pitchFamily="34" charset="0"/>
              </a:rPr>
              <a:t>Departmental Subordinate at District level.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Eg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.- EE of Energy or DSO of Food, Pub. Dist. &amp; Consumer Affairs. Dept.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4648200" y="3124200"/>
            <a:ext cx="1905000" cy="1905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>
                <a:latin typeface="Arial" pitchFamily="34" charset="0"/>
                <a:cs typeface="Arial" pitchFamily="34" charset="0"/>
              </a:rPr>
              <a:t>Departmental Subordinate at State, Divisional or Regional level (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Eg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.- JBVNL, CE, SE for Energy, etc.)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1066800" y="5181600"/>
            <a:ext cx="2743200" cy="13716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Departmental Subordinate at Block Level (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Eg</a:t>
            </a:r>
            <a:r>
              <a:rPr lang="en-US" dirty="0">
                <a:latin typeface="Arial" pitchFamily="34" charset="0"/>
                <a:cs typeface="Arial" pitchFamily="34" charset="0"/>
              </a:rPr>
              <a:t>.- BEO/BSO)</a:t>
            </a: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3733800" y="2590800"/>
            <a:ext cx="9144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rot="5400000">
            <a:off x="1410494" y="3085306"/>
            <a:ext cx="3810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rot="16200000" flipH="1">
            <a:off x="1981199" y="2133599"/>
            <a:ext cx="304800" cy="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rot="5400000">
            <a:off x="6629400" y="2132806"/>
            <a:ext cx="3048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rot="16200000" flipH="1">
            <a:off x="5524501" y="3009900"/>
            <a:ext cx="228601" cy="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rot="16200000" flipH="1">
            <a:off x="5524501" y="5143498"/>
            <a:ext cx="228601" cy="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rot="10800000">
            <a:off x="3886200" y="5867400"/>
            <a:ext cx="6096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rot="16200000" flipH="1">
            <a:off x="2895600" y="3505200"/>
            <a:ext cx="2438400" cy="12192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6858000" y="3124200"/>
            <a:ext cx="1752600" cy="1828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>
                <a:latin typeface="Arial" pitchFamily="34" charset="0"/>
                <a:cs typeface="Arial" pitchFamily="34" charset="0"/>
              </a:rPr>
              <a:t>Sub-Department of merged Department. (i.e.- RWD of RD) 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 rot="10800000">
            <a:off x="6553201" y="3886200"/>
            <a:ext cx="3048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6200000" flipH="1">
            <a:off x="7429501" y="3009900"/>
            <a:ext cx="228601" cy="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6200000" flipH="1">
            <a:off x="7429501" y="5143500"/>
            <a:ext cx="228601" cy="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edg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Department Panel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User\Desktop\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143001"/>
            <a:ext cx="8382001" cy="5257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Department Monitoring Desk</a:t>
            </a:r>
          </a:p>
        </p:txBody>
      </p:sp>
      <p:pic>
        <p:nvPicPr>
          <p:cNvPr id="6146" name="Picture 2" descr="C:\Users\User\Desktop\De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143000"/>
            <a:ext cx="8229600" cy="5334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Department Level Grievance Forwarding Menu</a:t>
            </a:r>
          </a:p>
        </p:txBody>
      </p:sp>
      <p:pic>
        <p:nvPicPr>
          <p:cNvPr id="8194" name="Picture 2" descr="C:\Users\User\Desktop\8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1295400"/>
            <a:ext cx="8153399" cy="5181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4800" b="1" dirty="0">
                <a:solidFill>
                  <a:srgbClr val="002060"/>
                </a:solidFill>
              </a:rPr>
              <a:t>Prepared By:</a:t>
            </a:r>
          </a:p>
          <a:p>
            <a:pPr>
              <a:buNone/>
            </a:pPr>
            <a:endParaRPr lang="en-US" sz="1400" b="1" dirty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sz="4800" b="1" dirty="0">
                <a:solidFill>
                  <a:srgbClr val="002060"/>
                </a:solidFill>
              </a:rPr>
              <a:t>Jan Samvad IT Support Team</a:t>
            </a:r>
          </a:p>
          <a:p>
            <a:pPr>
              <a:buNone/>
            </a:pPr>
            <a:endParaRPr lang="en-US" sz="4800" b="1" dirty="0">
              <a:solidFill>
                <a:srgbClr val="002060"/>
              </a:solidFill>
            </a:endParaRPr>
          </a:p>
          <a:p>
            <a:pPr>
              <a:buNone/>
            </a:pPr>
            <a:endParaRPr lang="en-US" sz="4800" b="1" dirty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sz="4800" b="1" dirty="0">
                <a:solidFill>
                  <a:srgbClr val="002060"/>
                </a:solidFill>
              </a:rPr>
              <a:t>						Thanks…</a:t>
            </a:r>
          </a:p>
        </p:txBody>
      </p:sp>
    </p:spTree>
  </p:cSld>
  <p:clrMapOvr>
    <a:masterClrMapping/>
  </p:clrMapOvr>
  <p:transition spd="slow"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rgbClr val="FF0000"/>
                </a:solidFill>
              </a:rPr>
              <a:t>Features of Online system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Accessible from any where/any person for Grievance entry.</a:t>
            </a:r>
          </a:p>
          <a:p>
            <a:pPr>
              <a:lnSpc>
                <a:spcPct val="150000"/>
              </a:lnSpc>
            </a:pPr>
            <a:r>
              <a:rPr lang="en-US" dirty="0"/>
              <a:t>Complainant can also lodge their Grievance through Mobile Application.</a:t>
            </a:r>
          </a:p>
          <a:p>
            <a:pPr>
              <a:lnSpc>
                <a:spcPct val="150000"/>
              </a:lnSpc>
            </a:pPr>
            <a:r>
              <a:rPr lang="en-US" dirty="0"/>
              <a:t>Trace complain status by complainant only.</a:t>
            </a:r>
          </a:p>
          <a:p>
            <a:pPr>
              <a:lnSpc>
                <a:spcPct val="150000"/>
              </a:lnSpc>
            </a:pPr>
            <a:r>
              <a:rPr lang="en-US" dirty="0"/>
              <a:t>Compliance entry from Dist./Dept. Nodal Officers Desk.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IN" dirty="0"/>
          </a:p>
        </p:txBody>
      </p:sp>
    </p:spTree>
  </p:cSld>
  <p:clrMapOvr>
    <a:masterClrMapping/>
  </p:clrMapOvr>
  <p:transition spd="slow"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458200" cy="609600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Website: jansamvad.jharkhand.gov.in</a:t>
            </a:r>
            <a:b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en-US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 descr="C:\Users\User\Desktop\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143000"/>
            <a:ext cx="8534400" cy="5257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Grievance Inbox Panel of Collectorate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990600"/>
            <a:ext cx="82296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Collectorate Level Grievance Forwarding Panel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914400"/>
            <a:ext cx="8382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Collectorate Level Monitoring Desk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8922" y="914400"/>
            <a:ext cx="8046156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Collectorate Level </a:t>
            </a:r>
            <a:r>
              <a:rPr lang="en-US" sz="3200" b="1" dirty="0" err="1">
                <a:solidFill>
                  <a:srgbClr val="FF0000"/>
                </a:solidFill>
              </a:rPr>
              <a:t>Sobordinate</a:t>
            </a:r>
            <a:r>
              <a:rPr lang="en-US" sz="3200" b="1" dirty="0">
                <a:solidFill>
                  <a:srgbClr val="FF0000"/>
                </a:solidFill>
              </a:rPr>
              <a:t> Creation Menu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219200"/>
            <a:ext cx="83058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Grievance Lodging Portal For Citizens</a:t>
            </a:r>
            <a:br>
              <a:rPr lang="en-US" sz="3600" b="1" dirty="0">
                <a:solidFill>
                  <a:srgbClr val="FF0000"/>
                </a:solidFill>
              </a:rPr>
            </a:b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9218" name="Picture 2" descr="C:\Users\User\Desktop\9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0600" y="914400"/>
            <a:ext cx="7467600" cy="914401"/>
          </a:xfrm>
          <a:prstGeom prst="rect">
            <a:avLst/>
          </a:prstGeom>
          <a:noFill/>
        </p:spPr>
      </p:pic>
      <p:pic>
        <p:nvPicPr>
          <p:cNvPr id="9219" name="Picture 3" descr="C:\Users\User\Desktop\1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1828800"/>
            <a:ext cx="7467600" cy="47529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995</TotalTime>
  <Words>307</Words>
  <Application>Microsoft Office PowerPoint</Application>
  <PresentationFormat>On-screen Show (4:3)</PresentationFormat>
  <Paragraphs>58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JasmineUPC</vt:lpstr>
      <vt:lpstr>Kruti Dev 010</vt:lpstr>
      <vt:lpstr>Mangal</vt:lpstr>
      <vt:lpstr>Office Theme</vt:lpstr>
      <vt:lpstr>PowerPoint Presentation</vt:lpstr>
      <vt:lpstr>Process Flow of Grievance &amp; Compliance</vt:lpstr>
      <vt:lpstr>Features of Online system</vt:lpstr>
      <vt:lpstr>Website: jansamvad.jharkhand.gov.in </vt:lpstr>
      <vt:lpstr>Grievance Inbox Panel of Collectorate</vt:lpstr>
      <vt:lpstr>Collectorate Level Grievance Forwarding Panel</vt:lpstr>
      <vt:lpstr>Collectorate Level Monitoring Desk</vt:lpstr>
      <vt:lpstr>Collectorate Level Sobordinate Creation Menu</vt:lpstr>
      <vt:lpstr>Grievance Lodging Portal For Citizens </vt:lpstr>
      <vt:lpstr>Citizen’s Portal</vt:lpstr>
      <vt:lpstr>Incoming, Outgoing, Postal, CMO, Governor office &amp; Social Media Grievance Lodging Portal</vt:lpstr>
      <vt:lpstr>Grievance Allocation Panel at Jan Samvad</vt:lpstr>
      <vt:lpstr>Grievance Allocation Panel-II</vt:lpstr>
      <vt:lpstr>Compliance Coordinator Panel</vt:lpstr>
      <vt:lpstr>Administration Panel</vt:lpstr>
      <vt:lpstr>Welcome to Collectorate (Ranchi) Panel…</vt:lpstr>
      <vt:lpstr>District Level Grievance Forwarding Panel</vt:lpstr>
      <vt:lpstr>District Level Monitoring Desk</vt:lpstr>
      <vt:lpstr>District Wise Compliance Summary</vt:lpstr>
      <vt:lpstr>Department Panel</vt:lpstr>
      <vt:lpstr>Department Monitoring Desk</vt:lpstr>
      <vt:lpstr>Department Level Grievance Forwarding Menu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INPRAVIA</cp:lastModifiedBy>
  <cp:revision>330</cp:revision>
  <dcterms:created xsi:type="dcterms:W3CDTF">2015-09-07T09:28:51Z</dcterms:created>
  <dcterms:modified xsi:type="dcterms:W3CDTF">2021-12-20T07:15:52Z</dcterms:modified>
</cp:coreProperties>
</file>